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14"/>
  </p:notesMasterIdLst>
  <p:handoutMasterIdLst>
    <p:handoutMasterId r:id="rId15"/>
  </p:handoutMasterIdLst>
  <p:sldIdLst>
    <p:sldId id="478" r:id="rId2"/>
    <p:sldId id="491" r:id="rId3"/>
    <p:sldId id="493" r:id="rId4"/>
    <p:sldId id="488" r:id="rId5"/>
    <p:sldId id="489" r:id="rId6"/>
    <p:sldId id="490" r:id="rId7"/>
    <p:sldId id="494" r:id="rId8"/>
    <p:sldId id="496" r:id="rId9"/>
    <p:sldId id="495" r:id="rId10"/>
    <p:sldId id="497" r:id="rId11"/>
    <p:sldId id="498" r:id="rId12"/>
    <p:sldId id="499" r:id="rId13"/>
  </p:sldIdLst>
  <p:sldSz cx="9144000" cy="5715000" type="screen16x1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9B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718" autoAdjust="0"/>
  </p:normalViewPr>
  <p:slideViewPr>
    <p:cSldViewPr>
      <p:cViewPr varScale="1">
        <p:scale>
          <a:sx n="197" d="100"/>
          <a:sy n="197" d="100"/>
        </p:scale>
        <p:origin x="656" y="11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4C269C3-C25E-41E8-815A-55A10694EC72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DE0290A-1521-4E2C-B981-7952210E2E19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4188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8763000" cy="4953000"/>
            <a:chOff x="0" y="0"/>
            <a:chExt cx="5520" cy="3744"/>
          </a:xfrm>
        </p:grpSpPr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7413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4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5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17417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8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74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952500"/>
            <a:ext cx="6629400" cy="1841500"/>
          </a:xfrm>
        </p:spPr>
        <p:txBody>
          <a:bodyPr/>
          <a:lstStyle>
            <a:lvl1pPr>
              <a:defRPr sz="4000"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742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02000"/>
            <a:ext cx="6858000" cy="13335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7421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5209646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11/18/2022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17422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7423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520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231511"/>
            <a:ext cx="2057400" cy="510248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231511"/>
            <a:ext cx="6019800" cy="51024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71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4179" y="107818"/>
            <a:ext cx="7920434" cy="817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755650" y="1057011"/>
            <a:ext cx="4027488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35539" y="1057011"/>
            <a:ext cx="4029075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3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177313"/>
            <a:ext cx="8640762" cy="4200467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spcAft>
                <a:spcPts val="1000"/>
              </a:spcAft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6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2"/>
            <a:ext cx="7799784" cy="6455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1177313"/>
            <a:ext cx="8569325" cy="41408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99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52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1115616" y="337220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99636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20706" y="169607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972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15616" y="277247"/>
            <a:ext cx="7885053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807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83568" y="1717373"/>
            <a:ext cx="3960440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163888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11/18/2022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83568" y="1117307"/>
            <a:ext cx="3960440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176464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1115616" y="101421"/>
            <a:ext cx="784922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158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29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11/18/2022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25589" y="1117307"/>
            <a:ext cx="1370147" cy="4200467"/>
          </a:xfrm>
          <a:prstGeom prst="rect">
            <a:avLst/>
          </a:prstGeom>
          <a:solidFill>
            <a:srgbClr val="0070C0"/>
          </a:solidFill>
          <a:ln w="50800" cap="sq" cmpd="dbl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833"/>
              </a:spcAft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3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117307"/>
            <a:ext cx="6696744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115615" y="47637"/>
            <a:ext cx="7846477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04995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4018330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600" cap="none" baseline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732511"/>
            <a:ext cx="8569306" cy="477416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6801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11/18/2022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5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185002"/>
            <a:ext cx="8145016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76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28865"/>
            <a:ext cx="7772400" cy="73310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1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19071-7C67-4759-BAA0-1140BE3F80B7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11/18/2022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62F4B-4395-4200-87E2-F21F0CE7D64B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5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0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0"/>
            <a:ext cx="8915400" cy="4064011"/>
            <a:chOff x="0" y="0"/>
            <a:chExt cx="5616" cy="3072"/>
          </a:xfrm>
        </p:grpSpPr>
        <p:sp>
          <p:nvSpPr>
            <p:cNvPr id="1638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4" y="749"/>
              <a:ext cx="5232" cy="115"/>
              <a:chOff x="240" y="893"/>
              <a:chExt cx="5232" cy="115"/>
            </a:xfrm>
          </p:grpSpPr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6390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6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70134" y="231511"/>
            <a:ext cx="7945266" cy="78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06500"/>
            <a:ext cx="82296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5400146"/>
            <a:ext cx="19812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23A271A1-F6D6-438B-A432-4747EE7ECD40}" type="datetimeFigureOut">
              <a:rPr lang="en-US" smtClean="0"/>
              <a:pPr/>
              <a:t>11/18/2022</a:t>
            </a:fld>
            <a:endParaRPr lang="en-US" dirty="0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5397500"/>
            <a:ext cx="29718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5397500"/>
            <a:ext cx="19050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>
            <a:off x="0" y="40640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sz="1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6A6BF-F902-497B-A529-A7ABF8E94B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1000"/>
            <a:ext cx="905919" cy="708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7C1F86-F1FB-4A60-A8C3-7EC7F8C0B6C5}"/>
              </a:ext>
            </a:extLst>
          </p:cNvPr>
          <p:cNvSpPr txBox="1"/>
          <p:nvPr/>
        </p:nvSpPr>
        <p:spPr>
          <a:xfrm>
            <a:off x="228379" y="535182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36421D5-8F2D-461C-81B5-784EE23276BC}" type="slidenum">
              <a:rPr lang="ko-KR" altLang="en-US" sz="2000" u="sng" smtClean="0">
                <a:solidFill>
                  <a:schemeClr val="tx1"/>
                </a:solidFill>
                <a:latin typeface="Broadway" panose="04040905080002020502" pitchFamily="82" charset="0"/>
              </a:rPr>
              <a:pPr algn="ctr"/>
              <a:t>‹#›</a:t>
            </a:fld>
            <a:endParaRPr lang="ko-KR" altLang="en-US" sz="2000" u="sng" dirty="0">
              <a:solidFill>
                <a:schemeClr val="tx1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333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380985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761970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142954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523939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285739" indent="-285739" algn="l" rtl="0" eaLnBrk="1" fontAlgn="base" latinLnBrk="1" hangingPunct="1">
        <a:spcBef>
          <a:spcPct val="20000"/>
        </a:spcBef>
        <a:spcAft>
          <a:spcPct val="0"/>
        </a:spcAft>
        <a:buClr>
          <a:srgbClr val="0000FF"/>
        </a:buClr>
        <a:buSzPct val="90000"/>
        <a:buFont typeface="Wingdings" pitchFamily="2" charset="2"/>
        <a:buChar char="n"/>
        <a:defRPr kumimoji="1" sz="2333" b="1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619100" indent="-238115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u"/>
        <a:defRPr kumimoji="1" sz="2167" b="1">
          <a:solidFill>
            <a:schemeClr val="tx1"/>
          </a:solidFill>
          <a:latin typeface="+mn-lt"/>
          <a:ea typeface="맑은 고딕" pitchFamily="50" charset="-127"/>
        </a:defRPr>
      </a:lvl2pPr>
      <a:lvl3pPr marL="952462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3399FF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맑은 고딕" pitchFamily="50" charset="-127"/>
        </a:defRPr>
      </a:lvl3pPr>
      <a:lvl4pPr marL="1333447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§"/>
        <a:defRPr kumimoji="1" sz="1833" b="1">
          <a:solidFill>
            <a:schemeClr val="tx1"/>
          </a:solidFill>
          <a:latin typeface="+mn-lt"/>
          <a:ea typeface="맑은 고딕" pitchFamily="50" charset="-127"/>
        </a:defRPr>
      </a:lvl4pPr>
      <a:lvl5pPr marL="171443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맑은 고딕" pitchFamily="50" charset="-127"/>
        </a:defRPr>
      </a:lvl5pPr>
      <a:lvl6pPr marL="209541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6pPr>
      <a:lvl7pPr marL="247640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7pPr>
      <a:lvl8pPr marL="285738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8pPr>
      <a:lvl9pPr marL="3238370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7</a:t>
            </a:r>
            <a:br>
              <a:rPr lang="en-US" altLang="ko-KR" b="1" dirty="0"/>
            </a:br>
            <a:r>
              <a:rPr lang="ko-KR" altLang="en-US" dirty="0"/>
              <a:t>영역 처리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691195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6980CE2-5B53-6947-8156-EA4714910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98" y="1223078"/>
            <a:ext cx="4680117" cy="12970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 </a:t>
            </a:r>
            <a:r>
              <a:rPr lang="ko-KR" altLang="en-US" dirty="0"/>
              <a:t>필터링</a:t>
            </a:r>
            <a:endParaRPr lang="en-US" altLang="ko-KR" dirty="0"/>
          </a:p>
          <a:p>
            <a:pPr lvl="1"/>
            <a:r>
              <a:rPr lang="en-US" altLang="ko-KR" dirty="0"/>
              <a:t>7.3.2 </a:t>
            </a:r>
            <a:r>
              <a:rPr lang="ko-KR" altLang="en-US" dirty="0"/>
              <a:t>최대값 필터링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  <a:br>
              <a:rPr lang="en-US" altLang="ko-KR" sz="11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minmax filter function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chemeClr val="accent2"/>
                </a:solidFill>
                <a:effectLst/>
                <a:latin typeface="ubuntu mono derivative powerline" panose="020B0509030602030204" pitchFamily="49" charset="0"/>
              </a:rPr>
              <a:t>minmax_filter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ksize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mode):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rows, cols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[:2]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np.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zeros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((rows, cols), np.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center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ksize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// 2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range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(center, rows - center):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j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range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(center, cols - center):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y1, y2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- center,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+ center + 1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x1, x2 = j - center, j + center + 1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mask = image[y1:y2, x1:x2]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j] = cv2.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(mask)[mode]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return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dst</a:t>
            </a:r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100" b="0" dirty="0" err="1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maxfilter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maxfilter_img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chemeClr val="accent2"/>
                </a:solidFill>
                <a:effectLst/>
                <a:latin typeface="ubuntu mono derivative powerline" panose="020B0509030602030204" pitchFamily="49" charset="0"/>
              </a:rPr>
              <a:t>minmax_filter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3, 1) 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최</a:t>
            </a:r>
            <a:r>
              <a:rPr lang="ko-KR" altLang="en-US" sz="11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대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값 필터링</a:t>
            </a:r>
            <a:endParaRPr lang="en-US" altLang="ko-KR" sz="1100" dirty="0">
              <a:solidFill>
                <a:srgbClr val="00B050"/>
              </a:solidFill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max filter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max_img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cv2.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dilate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np.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ones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((3, 3), np.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), iterations=1)</a:t>
            </a:r>
            <a:br>
              <a:rPr lang="en-US" altLang="ko-KR" sz="11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[... , 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min_img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max_img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378125" y="24433"/>
            <a:ext cx="4089581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최대값 필터링 특징</a:t>
            </a:r>
            <a:r>
              <a:rPr lang="en-US" altLang="ko-KR" sz="1050" b="1" dirty="0"/>
              <a:t>:</a:t>
            </a:r>
          </a:p>
          <a:p>
            <a:endParaRPr lang="en-US" altLang="ko-KR" sz="1050" dirty="0"/>
          </a:p>
          <a:p>
            <a:r>
              <a:rPr lang="ko-KR" altLang="en-US" sz="1050" dirty="0"/>
              <a:t>입력 영상의 중심 화소에서 마스크로 씌워진 영역의 입력 화소들을</a:t>
            </a:r>
            <a:endParaRPr lang="en-US" altLang="ko-KR" sz="1050" dirty="0"/>
          </a:p>
          <a:p>
            <a:r>
              <a:rPr lang="ko-KR" altLang="en-US" sz="1050" dirty="0"/>
              <a:t>가져와서 계수를 구성하고 최대값을 출력 화소로 결정하는 방법</a:t>
            </a:r>
            <a:endParaRPr lang="en-US" altLang="ko-KR" sz="1050" dirty="0"/>
          </a:p>
          <a:p>
            <a:r>
              <a:rPr lang="ko-KR" altLang="en-US" sz="1050" dirty="0"/>
              <a:t>최대값은 </a:t>
            </a:r>
            <a:r>
              <a:rPr lang="en-US" altLang="ko-KR" sz="1050" dirty="0"/>
              <a:t>255</a:t>
            </a:r>
            <a:r>
              <a:rPr lang="ko-KR" altLang="en-US" sz="1050" dirty="0"/>
              <a:t>에 가깝기 때문에 </a:t>
            </a:r>
            <a:r>
              <a:rPr lang="ko-KR" altLang="en-US" sz="1050" b="1" dirty="0">
                <a:solidFill>
                  <a:srgbClr val="0000FF"/>
                </a:solidFill>
              </a:rPr>
              <a:t>전체적으로 밝은 영상</a:t>
            </a:r>
            <a:r>
              <a:rPr lang="ko-KR" altLang="en-US" sz="1050" dirty="0"/>
              <a:t>이 된다</a:t>
            </a:r>
            <a:r>
              <a:rPr lang="en-US" altLang="ko-KR" sz="1050" dirty="0"/>
              <a:t>.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DA7A769-0F2B-DAFB-5876-99DD416C395F}"/>
              </a:ext>
            </a:extLst>
          </p:cNvPr>
          <p:cNvSpPr/>
          <p:nvPr/>
        </p:nvSpPr>
        <p:spPr>
          <a:xfrm>
            <a:off x="918070" y="2169509"/>
            <a:ext cx="4019044" cy="2732063"/>
          </a:xfrm>
          <a:prstGeom prst="roundRect">
            <a:avLst>
              <a:gd name="adj" fmla="val 309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45971CA-61BC-95F2-3A34-C8001860EF91}"/>
              </a:ext>
            </a:extLst>
          </p:cNvPr>
          <p:cNvSpPr/>
          <p:nvPr/>
        </p:nvSpPr>
        <p:spPr>
          <a:xfrm>
            <a:off x="918069" y="5024353"/>
            <a:ext cx="4662043" cy="349186"/>
          </a:xfrm>
          <a:prstGeom prst="roundRect">
            <a:avLst>
              <a:gd name="adj" fmla="val 309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CD270E-ECFD-0EC3-9A62-3A91800F61D2}"/>
              </a:ext>
            </a:extLst>
          </p:cNvPr>
          <p:cNvSpPr txBox="1"/>
          <p:nvPr/>
        </p:nvSpPr>
        <p:spPr>
          <a:xfrm>
            <a:off x="371290" y="458569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=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EE041D94-C773-D4EF-19A1-73C3ABAF44EE}"/>
              </a:ext>
            </a:extLst>
          </p:cNvPr>
          <p:cNvCxnSpPr>
            <a:cxnSpLocks/>
            <a:endCxn id="41" idx="0"/>
          </p:cNvCxnSpPr>
          <p:nvPr/>
        </p:nvCxnSpPr>
        <p:spPr>
          <a:xfrm rot="10800000" flipV="1">
            <a:off x="528545" y="4369668"/>
            <a:ext cx="379642" cy="21602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2CA951D-A553-E8F8-6E9A-F6787B859756}"/>
              </a:ext>
            </a:extLst>
          </p:cNvPr>
          <p:cNvCxnSpPr>
            <a:cxnSpLocks/>
            <a:stCxn id="40" idx="1"/>
            <a:endCxn id="41" idx="2"/>
          </p:cNvCxnSpPr>
          <p:nvPr/>
        </p:nvCxnSpPr>
        <p:spPr>
          <a:xfrm rot="10800000">
            <a:off x="528545" y="4955024"/>
            <a:ext cx="389524" cy="24392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0755DD3-38D9-A6A1-97CB-743D47BA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3078070"/>
            <a:ext cx="3350747" cy="167276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0E85A93-0720-402D-1D38-6B387A2D72DB}"/>
              </a:ext>
            </a:extLst>
          </p:cNvPr>
          <p:cNvSpPr/>
          <p:nvPr/>
        </p:nvSpPr>
        <p:spPr>
          <a:xfrm>
            <a:off x="2811053" y="5505786"/>
            <a:ext cx="662375" cy="196719"/>
          </a:xfrm>
          <a:prstGeom prst="roundRect">
            <a:avLst>
              <a:gd name="adj" fmla="val 1296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797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41912D2-2234-2F96-C504-EB501584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412" y="1150825"/>
            <a:ext cx="4599076" cy="12746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 </a:t>
            </a:r>
            <a:r>
              <a:rPr lang="ko-KR" altLang="en-US" dirty="0"/>
              <a:t>필터링</a:t>
            </a:r>
            <a:endParaRPr lang="en-US" altLang="ko-KR" dirty="0"/>
          </a:p>
          <a:p>
            <a:pPr lvl="1"/>
            <a:r>
              <a:rPr lang="en-US" altLang="ko-KR" dirty="0"/>
              <a:t>7.3.3 </a:t>
            </a:r>
            <a:r>
              <a:rPr lang="ko-KR" altLang="en-US" dirty="0"/>
              <a:t>평균값 필터링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mean filter function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ubuntu mono derivative powerline" panose="020B0509030602030204" pitchFamily="49" charset="0"/>
              </a:rPr>
              <a:t>mean_filter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ksize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rows, cols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[:2]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zeros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((rows, cols),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center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ksize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// 2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range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(rows):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j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range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(cols):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y1, y2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- center,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+ center + 1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x1, x2 = j - center, j + center + 1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if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y1 &lt; 0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y2 &gt; rows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x1 &lt; 0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x2 &gt; cols: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j] = image[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j]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else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:    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mask = image[y1:y2, x1:x2]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j]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mean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(mask)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return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dst</a:t>
            </a:r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100" b="0" dirty="0" err="1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meanfilter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meanfilter_img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ubuntu mono derivative powerline" panose="020B0509030602030204" pitchFamily="49" charset="0"/>
              </a:rPr>
              <a:t>mean_filter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3)</a:t>
            </a: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mean filter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mean_img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blur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(3, 3))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283968" y="47075"/>
            <a:ext cx="49311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평균값 필터링 특징</a:t>
            </a:r>
            <a:r>
              <a:rPr lang="en-US" altLang="ko-KR" sz="1050" b="1" dirty="0"/>
              <a:t>:</a:t>
            </a:r>
          </a:p>
          <a:p>
            <a:endParaRPr lang="en-US" altLang="ko-KR" sz="1050" dirty="0"/>
          </a:p>
          <a:p>
            <a:r>
              <a:rPr lang="ko-KR" altLang="en-US" sz="1050" dirty="0"/>
              <a:t>입력 영상의 마스크로 씌워진 영역의 입력 화소들을 가져와서</a:t>
            </a:r>
            <a:endParaRPr lang="en-US" altLang="ko-KR" sz="1050" dirty="0"/>
          </a:p>
          <a:p>
            <a:r>
              <a:rPr lang="ko-KR" altLang="en-US" sz="1050" dirty="0"/>
              <a:t>화소들의 평균을 구하여 출력 화소로 지정하기 때문에 </a:t>
            </a:r>
            <a:r>
              <a:rPr lang="ko-KR" altLang="en-US" sz="1050" dirty="0" err="1"/>
              <a:t>블러링의</a:t>
            </a:r>
            <a:r>
              <a:rPr lang="ko-KR" altLang="en-US" sz="1050" dirty="0"/>
              <a:t> 효과가 나타난다</a:t>
            </a:r>
            <a:r>
              <a:rPr lang="en-US" altLang="ko-KR" sz="1050" dirty="0"/>
              <a:t>.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DA7A769-0F2B-DAFB-5876-99DD416C395F}"/>
              </a:ext>
            </a:extLst>
          </p:cNvPr>
          <p:cNvSpPr/>
          <p:nvPr/>
        </p:nvSpPr>
        <p:spPr>
          <a:xfrm>
            <a:off x="895855" y="2004420"/>
            <a:ext cx="4122035" cy="3217030"/>
          </a:xfrm>
          <a:prstGeom prst="roundRect">
            <a:avLst>
              <a:gd name="adj" fmla="val 198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45971CA-61BC-95F2-3A34-C8001860EF91}"/>
              </a:ext>
            </a:extLst>
          </p:cNvPr>
          <p:cNvSpPr/>
          <p:nvPr/>
        </p:nvSpPr>
        <p:spPr>
          <a:xfrm>
            <a:off x="895855" y="5356399"/>
            <a:ext cx="4662043" cy="349186"/>
          </a:xfrm>
          <a:prstGeom prst="roundRect">
            <a:avLst>
              <a:gd name="adj" fmla="val 1141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CD270E-ECFD-0EC3-9A62-3A91800F61D2}"/>
              </a:ext>
            </a:extLst>
          </p:cNvPr>
          <p:cNvSpPr txBox="1"/>
          <p:nvPr/>
        </p:nvSpPr>
        <p:spPr>
          <a:xfrm>
            <a:off x="371290" y="458569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=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EE041D94-C773-D4EF-19A1-73C3ABAF44EE}"/>
              </a:ext>
            </a:extLst>
          </p:cNvPr>
          <p:cNvCxnSpPr>
            <a:cxnSpLocks/>
            <a:endCxn id="41" idx="0"/>
          </p:cNvCxnSpPr>
          <p:nvPr/>
        </p:nvCxnSpPr>
        <p:spPr>
          <a:xfrm rot="10800000" flipV="1">
            <a:off x="528545" y="4369668"/>
            <a:ext cx="379642" cy="21602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2CA951D-A553-E8F8-6E9A-F6787B859756}"/>
              </a:ext>
            </a:extLst>
          </p:cNvPr>
          <p:cNvCxnSpPr>
            <a:cxnSpLocks/>
            <a:stCxn id="40" idx="1"/>
            <a:endCxn id="41" idx="2"/>
          </p:cNvCxnSpPr>
          <p:nvPr/>
        </p:nvCxnSpPr>
        <p:spPr>
          <a:xfrm rot="10800000">
            <a:off x="528545" y="4955024"/>
            <a:ext cx="367310" cy="57596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464B359-C2FD-9B7E-52E7-B711FFD55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3169163"/>
            <a:ext cx="3287774" cy="161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7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FE571BF-3737-8247-B38A-5593BCEA0740}"/>
              </a:ext>
            </a:extLst>
          </p:cNvPr>
          <p:cNvCxnSpPr>
            <a:cxnSpLocks/>
            <a:stCxn id="56" idx="1"/>
            <a:endCxn id="55" idx="1"/>
          </p:cNvCxnSpPr>
          <p:nvPr/>
        </p:nvCxnSpPr>
        <p:spPr>
          <a:xfrm rot="10800000" flipV="1">
            <a:off x="3786129" y="497588"/>
            <a:ext cx="1147755" cy="3893945"/>
          </a:xfrm>
          <a:prstGeom prst="bentConnector3">
            <a:avLst>
              <a:gd name="adj1" fmla="val 119917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 </a:t>
            </a:r>
            <a:r>
              <a:rPr lang="ko-KR" altLang="en-US" dirty="0"/>
              <a:t>필터링</a:t>
            </a:r>
            <a:endParaRPr lang="en-US" altLang="ko-KR" dirty="0"/>
          </a:p>
          <a:p>
            <a:pPr lvl="1"/>
            <a:r>
              <a:rPr lang="en-US" altLang="ko-KR" dirty="0"/>
              <a:t>7.3.4 </a:t>
            </a:r>
            <a:r>
              <a:rPr lang="ko-KR" altLang="en-US" dirty="0"/>
              <a:t>중간값 필터링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median filter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median_img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medianBlur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3)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sharp_img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'sobel_img2',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laplacian_img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canny_img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min_img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max_img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mean_img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median_img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283968" y="47075"/>
            <a:ext cx="2869696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중간값 필터링 특징</a:t>
            </a:r>
            <a:r>
              <a:rPr lang="en-US" altLang="ko-KR" sz="1050" b="1" dirty="0"/>
              <a:t>:</a:t>
            </a:r>
          </a:p>
          <a:p>
            <a:endParaRPr lang="en-US" altLang="ko-KR" sz="1050" dirty="0"/>
          </a:p>
          <a:p>
            <a:r>
              <a:rPr lang="ko-KR" altLang="en-US" sz="1050" dirty="0" err="1"/>
              <a:t>임펄스성</a:t>
            </a:r>
            <a:r>
              <a:rPr lang="ko-KR" altLang="en-US" sz="1050" dirty="0"/>
              <a:t> </a:t>
            </a:r>
            <a:r>
              <a:rPr lang="ko-KR" altLang="en-US" sz="1050" b="1" dirty="0"/>
              <a:t>소금</a:t>
            </a:r>
            <a:r>
              <a:rPr lang="en-US" altLang="ko-KR" sz="1050" b="1" dirty="0"/>
              <a:t>-</a:t>
            </a:r>
            <a:r>
              <a:rPr lang="ko-KR" altLang="en-US" sz="1050" b="1" dirty="0"/>
              <a:t>후추 잡음</a:t>
            </a:r>
            <a:r>
              <a:rPr lang="ko-KR" altLang="en-US" sz="1050" dirty="0"/>
              <a:t>을 잘 제거 해 주지만</a:t>
            </a:r>
            <a:r>
              <a:rPr lang="en-US" altLang="ko-KR" sz="1050" dirty="0"/>
              <a:t>,</a:t>
            </a:r>
          </a:p>
          <a:p>
            <a:r>
              <a:rPr lang="ko-KR" altLang="en-US" sz="1050" dirty="0"/>
              <a:t>평균값 필터링에 비해 </a:t>
            </a:r>
            <a:r>
              <a:rPr lang="ko-KR" altLang="en-US" sz="1050" dirty="0" err="1"/>
              <a:t>블러링</a:t>
            </a:r>
            <a:r>
              <a:rPr lang="ko-KR" altLang="en-US" sz="1050" dirty="0"/>
              <a:t> 현상이 적다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보통 명암도 영상에서 효과적이다</a:t>
            </a:r>
            <a:r>
              <a:rPr lang="en-US" altLang="ko-KR" sz="1050" dirty="0"/>
              <a:t>.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45971CA-61BC-95F2-3A34-C8001860EF91}"/>
              </a:ext>
            </a:extLst>
          </p:cNvPr>
          <p:cNvSpPr/>
          <p:nvPr/>
        </p:nvSpPr>
        <p:spPr>
          <a:xfrm>
            <a:off x="908188" y="1985787"/>
            <a:ext cx="2494156" cy="349186"/>
          </a:xfrm>
          <a:prstGeom prst="roundRect">
            <a:avLst>
              <a:gd name="adj" fmla="val 1141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CD270E-ECFD-0EC3-9A62-3A91800F61D2}"/>
              </a:ext>
            </a:extLst>
          </p:cNvPr>
          <p:cNvSpPr txBox="1"/>
          <p:nvPr/>
        </p:nvSpPr>
        <p:spPr>
          <a:xfrm>
            <a:off x="527246" y="233497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=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EE041D94-C773-D4EF-19A1-73C3ABAF44EE}"/>
              </a:ext>
            </a:extLst>
          </p:cNvPr>
          <p:cNvCxnSpPr>
            <a:cxnSpLocks/>
            <a:endCxn id="41" idx="2"/>
          </p:cNvCxnSpPr>
          <p:nvPr/>
        </p:nvCxnSpPr>
        <p:spPr>
          <a:xfrm rot="10800000">
            <a:off x="684502" y="2704305"/>
            <a:ext cx="223685" cy="19050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E23DAE7-CCE6-026C-F196-5BF01EE6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86" y="2590632"/>
            <a:ext cx="2494157" cy="25062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155560A7-A6F6-F079-BD09-C6F98F3D63B2}"/>
              </a:ext>
            </a:extLst>
          </p:cNvPr>
          <p:cNvCxnSpPr>
            <a:cxnSpLocks/>
            <a:stCxn id="40" idx="1"/>
            <a:endCxn id="41" idx="0"/>
          </p:cNvCxnSpPr>
          <p:nvPr/>
        </p:nvCxnSpPr>
        <p:spPr>
          <a:xfrm rot="10800000" flipV="1">
            <a:off x="684502" y="2160379"/>
            <a:ext cx="223687" cy="17459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27B035A7-AD59-E8E6-EF78-FD74A279C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290" y="1188577"/>
            <a:ext cx="5364088" cy="148664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C812F7E-1C73-AE63-6A78-E21E8A6B8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436" y="2761819"/>
            <a:ext cx="1163600" cy="124780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7A579E-C729-2871-9B35-2F98F95ACB0A}"/>
              </a:ext>
            </a:extLst>
          </p:cNvPr>
          <p:cNvSpPr/>
          <p:nvPr/>
        </p:nvSpPr>
        <p:spPr>
          <a:xfrm>
            <a:off x="8009886" y="1957245"/>
            <a:ext cx="578904" cy="588857"/>
          </a:xfrm>
          <a:prstGeom prst="roundRect">
            <a:avLst>
              <a:gd name="adj" fmla="val 1141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61131A7-A972-301C-5B0B-A38E04096534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 flipH="1">
            <a:off x="8155236" y="2546102"/>
            <a:ext cx="144102" cy="2157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E27542A-03D8-6176-0FA4-72F13D9B1232}"/>
              </a:ext>
            </a:extLst>
          </p:cNvPr>
          <p:cNvSpPr/>
          <p:nvPr/>
        </p:nvSpPr>
        <p:spPr>
          <a:xfrm>
            <a:off x="4368980" y="1350337"/>
            <a:ext cx="578904" cy="588857"/>
          </a:xfrm>
          <a:prstGeom prst="roundRect">
            <a:avLst>
              <a:gd name="adj" fmla="val 11419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755EF8A-2596-DC43-CAC9-766ED737B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867" y="2744218"/>
            <a:ext cx="1175506" cy="1282731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11EF7D76-BC5E-2A98-BF2A-B4986AFD852F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4947884" y="1644766"/>
            <a:ext cx="1355983" cy="1740818"/>
          </a:xfrm>
          <a:prstGeom prst="bentConnector3">
            <a:avLst>
              <a:gd name="adj1" fmla="val 45711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34E29B00-2C9C-EBED-BFBE-C30F2B315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128" y="3790221"/>
            <a:ext cx="2419127" cy="120262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3DAE2E2-E0D4-F0E2-6090-28E610258966}"/>
              </a:ext>
            </a:extLst>
          </p:cNvPr>
          <p:cNvSpPr/>
          <p:nvPr/>
        </p:nvSpPr>
        <p:spPr>
          <a:xfrm>
            <a:off x="4933883" y="403887"/>
            <a:ext cx="882089" cy="18740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045AA71-CCF6-0389-F503-48EE6542A284}"/>
              </a:ext>
            </a:extLst>
          </p:cNvPr>
          <p:cNvSpPr txBox="1"/>
          <p:nvPr/>
        </p:nvSpPr>
        <p:spPr>
          <a:xfrm>
            <a:off x="4210059" y="5010770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00B050"/>
                </a:solidFill>
              </a:rPr>
              <a:t>소금</a:t>
            </a:r>
            <a:r>
              <a:rPr lang="en-US" altLang="ko-KR" sz="1100" b="1" dirty="0">
                <a:solidFill>
                  <a:srgbClr val="00B050"/>
                </a:solidFill>
              </a:rPr>
              <a:t>-</a:t>
            </a:r>
            <a:r>
              <a:rPr lang="ko-KR" altLang="en-US" sz="1100" b="1" dirty="0">
                <a:solidFill>
                  <a:srgbClr val="00B050"/>
                </a:solidFill>
              </a:rPr>
              <a:t>후추 잡음의 예시</a:t>
            </a:r>
          </a:p>
        </p:txBody>
      </p:sp>
    </p:spTree>
    <p:extLst>
      <p:ext uri="{BB962C8B-B14F-4D97-AF65-F5344CB8AC3E}">
        <p14:creationId xmlns:p14="http://schemas.microsoft.com/office/powerpoint/2010/main" val="2963757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7.2.5 </a:t>
            </a:r>
            <a:r>
              <a:rPr lang="ko-KR" altLang="en-US" dirty="0" err="1"/>
              <a:t>소벨</a:t>
            </a:r>
            <a:r>
              <a:rPr lang="ko-KR" altLang="en-US" dirty="0"/>
              <a:t> 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100" b="0" dirty="0" err="1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sobel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 vertical(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수직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Sobel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1, 0)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100" b="0" dirty="0" err="1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sobel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 horizontal(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수평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Sobel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0, 1)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두 이미지 결합</a:t>
            </a:r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addWeighted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0.5,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0.5, 0)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[... 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7BF3C7-FFE0-B2C7-E82B-A417BE033938}"/>
              </a:ext>
            </a:extLst>
          </p:cNvPr>
          <p:cNvSpPr/>
          <p:nvPr/>
        </p:nvSpPr>
        <p:spPr>
          <a:xfrm>
            <a:off x="3059832" y="5191002"/>
            <a:ext cx="933787" cy="18740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6D6CD5-9CCF-B657-107C-9E5FD1CF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233091"/>
            <a:ext cx="1541421" cy="122413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046C068-E54B-452D-9983-7B975369E9AC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>
          <a:xfrm flipV="1">
            <a:off x="6833501" y="1845158"/>
            <a:ext cx="663781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275667" y="74391"/>
            <a:ext cx="42915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/>
              <a:t>소벨</a:t>
            </a:r>
            <a:r>
              <a:rPr lang="ko-KR" altLang="en-US" sz="1050" b="1" dirty="0"/>
              <a:t> 마스크 특징</a:t>
            </a:r>
            <a:r>
              <a:rPr lang="en-US" altLang="ko-KR" sz="1050" b="1" dirty="0"/>
              <a:t>:</a:t>
            </a:r>
          </a:p>
          <a:p>
            <a:endParaRPr lang="en-US" altLang="ko-KR" sz="1050" b="1" dirty="0"/>
          </a:p>
          <a:p>
            <a:r>
              <a:rPr lang="ko-KR" altLang="en-US" sz="1050" dirty="0" err="1"/>
              <a:t>소벨</a:t>
            </a:r>
            <a:r>
              <a:rPr lang="ko-KR" altLang="en-US" sz="1050" dirty="0"/>
              <a:t> 마스크도 </a:t>
            </a:r>
            <a:r>
              <a:rPr lang="ko-KR" altLang="en-US" sz="1050" dirty="0" err="1"/>
              <a:t>프리윗</a:t>
            </a:r>
            <a:r>
              <a:rPr lang="ko-KR" altLang="en-US" sz="1050" dirty="0"/>
              <a:t> 마스크와 마찬가지로 수직</a:t>
            </a:r>
            <a:r>
              <a:rPr lang="en-US" altLang="ko-KR" sz="1050" dirty="0"/>
              <a:t>, </a:t>
            </a:r>
            <a:r>
              <a:rPr lang="ko-KR" altLang="en-US" sz="1050" dirty="0"/>
              <a:t>수평을 검출한다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추가로</a:t>
            </a:r>
            <a:r>
              <a:rPr lang="en-US" altLang="ko-KR" sz="1050" dirty="0"/>
              <a:t>, </a:t>
            </a:r>
            <a:r>
              <a:rPr lang="ko-KR" altLang="en-US" sz="1050" dirty="0"/>
              <a:t>중심 계수의 차분 비중을 높였기 때문에 대각선도 잘 검출한다</a:t>
            </a:r>
            <a:r>
              <a:rPr lang="en-US" altLang="ko-KR" sz="105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6B7B7D-2512-D817-A68B-E0BDB1623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524" y="2538334"/>
            <a:ext cx="2951557" cy="3113622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F6F521-2ECD-EFD1-12C6-A8012B4F714B}"/>
              </a:ext>
            </a:extLst>
          </p:cNvPr>
          <p:cNvSpPr/>
          <p:nvPr/>
        </p:nvSpPr>
        <p:spPr>
          <a:xfrm>
            <a:off x="6530953" y="4084861"/>
            <a:ext cx="738407" cy="60438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2DB1E6-C132-3B56-16A0-28204E47D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282" y="1233090"/>
            <a:ext cx="1541420" cy="12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8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7.2.5 </a:t>
            </a:r>
            <a:r>
              <a:rPr lang="ko-KR" altLang="en-US" dirty="0" err="1"/>
              <a:t>소벨</a:t>
            </a:r>
            <a:r>
              <a:rPr lang="ko-KR" altLang="en-US" dirty="0"/>
              <a:t> 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7" y="1944937"/>
            <a:ext cx="480051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100" b="0" dirty="0" err="1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sobel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 vertical(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수직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([[-1, 0, 1],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</a:t>
            </a:r>
            <a:r>
              <a:rPr lang="en-US" altLang="ko-KR" sz="1100" dirty="0">
                <a:latin typeface="ubuntu mono derivative powerline" panose="020B0509030602030204" pitchFamily="49" charset="0"/>
              </a:rPr>
              <a:t>         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[-2, 0, 2],   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         [-1, 0, 1]])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100" b="0" dirty="0" err="1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sobel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 horizontal(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수평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([[-1, -2, -1],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           [0, 0, 0],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           [1, 2, 1]])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두 이미지 결합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addWeighted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0.5,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0.5, 0)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[... 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7BF3C7-FFE0-B2C7-E82B-A417BE033938}"/>
              </a:ext>
            </a:extLst>
          </p:cNvPr>
          <p:cNvSpPr/>
          <p:nvPr/>
        </p:nvSpPr>
        <p:spPr>
          <a:xfrm>
            <a:off x="3059832" y="5191002"/>
            <a:ext cx="933787" cy="18740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275667" y="74391"/>
            <a:ext cx="42915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/>
              <a:t>소벨</a:t>
            </a:r>
            <a:r>
              <a:rPr lang="ko-KR" altLang="en-US" sz="1050" b="1" dirty="0"/>
              <a:t> 마스크 특징</a:t>
            </a:r>
            <a:r>
              <a:rPr lang="en-US" altLang="ko-KR" sz="1050" b="1" dirty="0"/>
              <a:t>:</a:t>
            </a:r>
          </a:p>
          <a:p>
            <a:endParaRPr lang="en-US" altLang="ko-KR" sz="1050" b="1" dirty="0"/>
          </a:p>
          <a:p>
            <a:r>
              <a:rPr lang="ko-KR" altLang="en-US" sz="1050" dirty="0" err="1"/>
              <a:t>소벨</a:t>
            </a:r>
            <a:r>
              <a:rPr lang="ko-KR" altLang="en-US" sz="1050" dirty="0"/>
              <a:t> 마스크도 </a:t>
            </a:r>
            <a:r>
              <a:rPr lang="ko-KR" altLang="en-US" sz="1050" dirty="0" err="1"/>
              <a:t>프리윗</a:t>
            </a:r>
            <a:r>
              <a:rPr lang="ko-KR" altLang="en-US" sz="1050" dirty="0"/>
              <a:t> 마스크와 마찬가지로 수직</a:t>
            </a:r>
            <a:r>
              <a:rPr lang="en-US" altLang="ko-KR" sz="1050" dirty="0"/>
              <a:t>, </a:t>
            </a:r>
            <a:r>
              <a:rPr lang="ko-KR" altLang="en-US" sz="1050" dirty="0"/>
              <a:t>수평을 검출한다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추가로</a:t>
            </a:r>
            <a:r>
              <a:rPr lang="en-US" altLang="ko-KR" sz="1050" dirty="0"/>
              <a:t>, </a:t>
            </a:r>
            <a:r>
              <a:rPr lang="ko-KR" altLang="en-US" sz="1050" dirty="0"/>
              <a:t>중심 계수의 차분 비중을 높였기 때문에 대각선도 잘 검출한다</a:t>
            </a:r>
            <a:r>
              <a:rPr lang="en-US" altLang="ko-KR" sz="105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FB090F-BB2C-F630-55C4-3D06C3B32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685" y="4107890"/>
            <a:ext cx="2687216" cy="10342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44ACF3-EA04-0891-A00B-1CAD3A211286}"/>
              </a:ext>
            </a:extLst>
          </p:cNvPr>
          <p:cNvSpPr txBox="1"/>
          <p:nvPr/>
        </p:nvSpPr>
        <p:spPr>
          <a:xfrm>
            <a:off x="5150383" y="5142101"/>
            <a:ext cx="38683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cv2.Sobel</a:t>
            </a:r>
            <a:r>
              <a:rPr lang="ko-KR" altLang="en-US" sz="1050" b="1" dirty="0">
                <a:solidFill>
                  <a:srgbClr val="FF0000"/>
                </a:solidFill>
              </a:rPr>
              <a:t>을 사용하나</a:t>
            </a:r>
            <a:r>
              <a:rPr lang="en-US" altLang="ko-KR" sz="1050" b="1" dirty="0">
                <a:solidFill>
                  <a:srgbClr val="FF0000"/>
                </a:solidFill>
              </a:rPr>
              <a:t>, </a:t>
            </a:r>
            <a:r>
              <a:rPr lang="ko-KR" altLang="en-US" sz="1050" b="1" dirty="0">
                <a:solidFill>
                  <a:srgbClr val="FF0000"/>
                </a:solidFill>
              </a:rPr>
              <a:t>직접 구현하나 결과가 같음을 볼 수 있다</a:t>
            </a:r>
            <a:r>
              <a:rPr lang="en-US" altLang="ko-KR" sz="1050" b="1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050" b="1" dirty="0">
                <a:solidFill>
                  <a:srgbClr val="FF0000"/>
                </a:solidFill>
              </a:rPr>
              <a:t>따라서</a:t>
            </a:r>
            <a:r>
              <a:rPr lang="en-US" altLang="ko-KR" sz="1050" b="1" dirty="0">
                <a:solidFill>
                  <a:srgbClr val="FF0000"/>
                </a:solidFill>
              </a:rPr>
              <a:t>, </a:t>
            </a:r>
            <a:r>
              <a:rPr lang="en-US" altLang="ko-KR" sz="1050" b="1" dirty="0" err="1">
                <a:solidFill>
                  <a:srgbClr val="FF0000"/>
                </a:solidFill>
              </a:rPr>
              <a:t>opencv</a:t>
            </a:r>
            <a:r>
              <a:rPr lang="ko-KR" altLang="en-US" sz="1050" b="1" dirty="0">
                <a:solidFill>
                  <a:srgbClr val="FF0000"/>
                </a:solidFill>
              </a:rPr>
              <a:t>에서 </a:t>
            </a:r>
            <a:r>
              <a:rPr lang="en-US" altLang="ko-KR" sz="1050" b="1" dirty="0">
                <a:solidFill>
                  <a:srgbClr val="FF0000"/>
                </a:solidFill>
              </a:rPr>
              <a:t>Sobel</a:t>
            </a:r>
            <a:r>
              <a:rPr lang="ko-KR" altLang="en-US" sz="1050" b="1" dirty="0">
                <a:solidFill>
                  <a:srgbClr val="FF0000"/>
                </a:solidFill>
              </a:rPr>
              <a:t>을 더 쉽게 사용할 수 있도록 제공한다</a:t>
            </a:r>
            <a:r>
              <a:rPr lang="en-US" altLang="ko-KR" sz="105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1DFC8D-96CC-12C2-C591-DC32C25AF7A8}"/>
              </a:ext>
            </a:extLst>
          </p:cNvPr>
          <p:cNvSpPr/>
          <p:nvPr/>
        </p:nvSpPr>
        <p:spPr>
          <a:xfrm>
            <a:off x="5229614" y="1944755"/>
            <a:ext cx="3462365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100" b="0" dirty="0" err="1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sobel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 vertical(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수직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Sobel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1, 0)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100" b="0" dirty="0" err="1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sobel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 horizontal(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수평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Sobel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0, 1)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6E7348D-1E75-2717-42EC-A490E93E547A}"/>
              </a:ext>
            </a:extLst>
          </p:cNvPr>
          <p:cNvSpPr/>
          <p:nvPr/>
        </p:nvSpPr>
        <p:spPr>
          <a:xfrm>
            <a:off x="914400" y="2065411"/>
            <a:ext cx="4051794" cy="115922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FEA4B17-1136-A747-3DBD-AF71F1173AAA}"/>
              </a:ext>
            </a:extLst>
          </p:cNvPr>
          <p:cNvSpPr/>
          <p:nvPr/>
        </p:nvSpPr>
        <p:spPr>
          <a:xfrm>
            <a:off x="5276378" y="2059018"/>
            <a:ext cx="3400077" cy="668027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5A0F468-C00D-3DC9-7F00-62A41073CAB7}"/>
              </a:ext>
            </a:extLst>
          </p:cNvPr>
          <p:cNvSpPr/>
          <p:nvPr/>
        </p:nvSpPr>
        <p:spPr>
          <a:xfrm>
            <a:off x="914400" y="3270787"/>
            <a:ext cx="4051794" cy="1159221"/>
          </a:xfrm>
          <a:prstGeom prst="roundRect">
            <a:avLst>
              <a:gd name="adj" fmla="val 7230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441EE46-8BE1-5773-621A-5C3CF97790EE}"/>
              </a:ext>
            </a:extLst>
          </p:cNvPr>
          <p:cNvSpPr/>
          <p:nvPr/>
        </p:nvSpPr>
        <p:spPr>
          <a:xfrm>
            <a:off x="5276377" y="3270251"/>
            <a:ext cx="3400077" cy="628886"/>
          </a:xfrm>
          <a:prstGeom prst="roundRect">
            <a:avLst>
              <a:gd name="adj" fmla="val 7230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3999C7-BA89-6556-2539-FC14F56C70E5}"/>
              </a:ext>
            </a:extLst>
          </p:cNvPr>
          <p:cNvSpPr txBox="1"/>
          <p:nvPr/>
        </p:nvSpPr>
        <p:spPr>
          <a:xfrm>
            <a:off x="4966194" y="220836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=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C256B-9BE7-C678-2E52-F435134EC140}"/>
              </a:ext>
            </a:extLst>
          </p:cNvPr>
          <p:cNvSpPr txBox="1"/>
          <p:nvPr/>
        </p:nvSpPr>
        <p:spPr>
          <a:xfrm>
            <a:off x="4974746" y="340185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=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181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7.2.6 </a:t>
            </a:r>
            <a:r>
              <a:rPr lang="ko-KR" altLang="en-US" dirty="0" err="1"/>
              <a:t>라플라시안</a:t>
            </a:r>
            <a:r>
              <a:rPr lang="ko-KR" altLang="en-US" dirty="0"/>
              <a:t> 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laplacian_img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Laplacian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ksize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=3)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laplacian_img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laplacian_img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[... 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laplacian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6D6CD5-9CCF-B657-107C-9E5FD1CF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233091"/>
            <a:ext cx="1541421" cy="122413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046C068-E54B-452D-9983-7B975369E9AC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833501" y="1845159"/>
            <a:ext cx="595158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275667" y="74391"/>
            <a:ext cx="4527201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/>
              <a:t>라플라시안</a:t>
            </a:r>
            <a:r>
              <a:rPr lang="ko-KR" altLang="en-US" sz="1050" b="1" dirty="0"/>
              <a:t> 마스크 특징</a:t>
            </a:r>
            <a:r>
              <a:rPr lang="en-US" altLang="ko-KR" sz="1050" b="1" dirty="0"/>
              <a:t>:</a:t>
            </a:r>
          </a:p>
          <a:p>
            <a:endParaRPr lang="en-US" altLang="ko-KR" sz="1050" b="1" dirty="0"/>
          </a:p>
          <a:p>
            <a:r>
              <a:rPr lang="ko-KR" altLang="en-US" sz="1050" dirty="0"/>
              <a:t>대표적인 </a:t>
            </a:r>
            <a:r>
              <a:rPr lang="en-US" altLang="ko-KR" sz="1050" dirty="0"/>
              <a:t>2</a:t>
            </a:r>
            <a:r>
              <a:rPr lang="ko-KR" altLang="en-US" sz="1050" dirty="0"/>
              <a:t>차 미분 연산자</a:t>
            </a:r>
            <a:endParaRPr lang="en-US" altLang="ko-KR" sz="1050" dirty="0"/>
          </a:p>
          <a:p>
            <a:r>
              <a:rPr lang="ko-KR" altLang="en-US" sz="1050" dirty="0"/>
              <a:t>중심계수와 주변화소와 차분을 합하여 </a:t>
            </a:r>
            <a:r>
              <a:rPr lang="ko-KR" altLang="en-US" sz="1050" dirty="0" err="1"/>
              <a:t>에지를</a:t>
            </a:r>
            <a:r>
              <a:rPr lang="ko-KR" altLang="en-US" sz="1050" dirty="0"/>
              <a:t> 검출</a:t>
            </a:r>
            <a:endParaRPr lang="en-US" altLang="ko-KR" sz="1050" dirty="0"/>
          </a:p>
          <a:p>
            <a:r>
              <a:rPr lang="ko-KR" altLang="en-US" sz="1050" dirty="0"/>
              <a:t>주변화소에 잡음이 있으면 실제보다 더 많은 </a:t>
            </a:r>
            <a:r>
              <a:rPr lang="ko-KR" altLang="en-US" sz="1050" dirty="0" err="1"/>
              <a:t>에지를</a:t>
            </a:r>
            <a:r>
              <a:rPr lang="ko-KR" altLang="en-US" sz="1050" dirty="0"/>
              <a:t> 검출하는 경향이 있다</a:t>
            </a:r>
            <a:r>
              <a:rPr lang="en-US" altLang="ko-KR" sz="105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ADCDED-7D4D-CEE0-D303-9C0C97A8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60" y="3088800"/>
            <a:ext cx="3600400" cy="178019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7BF3C7-FFE0-B2C7-E82B-A417BE033938}"/>
              </a:ext>
            </a:extLst>
          </p:cNvPr>
          <p:cNvSpPr/>
          <p:nvPr/>
        </p:nvSpPr>
        <p:spPr>
          <a:xfrm>
            <a:off x="893635" y="3211489"/>
            <a:ext cx="3585133" cy="489478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E71472-64B6-942D-7C9E-470283A3F224}"/>
              </a:ext>
            </a:extLst>
          </p:cNvPr>
          <p:cNvSpPr/>
          <p:nvPr/>
        </p:nvSpPr>
        <p:spPr>
          <a:xfrm>
            <a:off x="909859" y="2163790"/>
            <a:ext cx="3881855" cy="17875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02C1976-4DD8-D70D-96B1-A5B9DDBB291D}"/>
              </a:ext>
            </a:extLst>
          </p:cNvPr>
          <p:cNvCxnSpPr>
            <a:cxnSpLocks/>
            <a:stCxn id="8" idx="1"/>
            <a:endCxn id="6" idx="1"/>
          </p:cNvCxnSpPr>
          <p:nvPr/>
        </p:nvCxnSpPr>
        <p:spPr>
          <a:xfrm rot="10800000" flipV="1">
            <a:off x="893635" y="2253166"/>
            <a:ext cx="16224" cy="1203061"/>
          </a:xfrm>
          <a:prstGeom prst="bentConnector3">
            <a:avLst>
              <a:gd name="adj1" fmla="val 150902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1BC1E8-ABA1-3A15-C95C-6DD5EA0860CC}"/>
              </a:ext>
            </a:extLst>
          </p:cNvPr>
          <p:cNvSpPr txBox="1"/>
          <p:nvPr/>
        </p:nvSpPr>
        <p:spPr>
          <a:xfrm>
            <a:off x="1979712" y="1927406"/>
            <a:ext cx="23984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>
                <a:solidFill>
                  <a:srgbClr val="FF0000"/>
                </a:solidFill>
              </a:rPr>
              <a:t>opencv</a:t>
            </a:r>
            <a:r>
              <a:rPr lang="ko-KR" altLang="en-US" sz="1050" b="1" dirty="0">
                <a:solidFill>
                  <a:srgbClr val="FF0000"/>
                </a:solidFill>
              </a:rPr>
              <a:t>에서 제공하는 </a:t>
            </a:r>
            <a:r>
              <a:rPr lang="ko-KR" altLang="en-US" sz="1050" b="1" dirty="0" err="1">
                <a:solidFill>
                  <a:srgbClr val="FF0000"/>
                </a:solidFill>
              </a:rPr>
              <a:t>라플라시안</a:t>
            </a:r>
            <a:r>
              <a:rPr lang="ko-KR" altLang="en-US" sz="1050" b="1" dirty="0">
                <a:solidFill>
                  <a:srgbClr val="FF0000"/>
                </a:solidFill>
              </a:rPr>
              <a:t> 함수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A4B414-3635-F069-5FAE-6DE89A03886D}"/>
              </a:ext>
            </a:extLst>
          </p:cNvPr>
          <p:cNvSpPr txBox="1"/>
          <p:nvPr/>
        </p:nvSpPr>
        <p:spPr>
          <a:xfrm>
            <a:off x="3275856" y="2464250"/>
            <a:ext cx="18838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>
                <a:solidFill>
                  <a:srgbClr val="FF0000"/>
                </a:solidFill>
              </a:rPr>
              <a:t>ksize</a:t>
            </a:r>
            <a:r>
              <a:rPr lang="ko-KR" altLang="en-US" sz="1050" b="1" dirty="0">
                <a:solidFill>
                  <a:srgbClr val="FF0000"/>
                </a:solidFill>
              </a:rPr>
              <a:t>는 커널 사이즈를 의미함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3F947B7-6C5F-B95D-83FB-8CFFA429E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659" y="1233092"/>
            <a:ext cx="1541422" cy="12241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4F8737D-5E3B-C6DC-05B4-7E1589958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2512620"/>
            <a:ext cx="2972450" cy="3135663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F6F521-2ECD-EFD1-12C6-A8012B4F714B}"/>
              </a:ext>
            </a:extLst>
          </p:cNvPr>
          <p:cNvSpPr/>
          <p:nvPr/>
        </p:nvSpPr>
        <p:spPr>
          <a:xfrm>
            <a:off x="7360128" y="4058094"/>
            <a:ext cx="738407" cy="60438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1F5E039-D30B-CE2F-F0F4-7FA371B87D62}"/>
              </a:ext>
            </a:extLst>
          </p:cNvPr>
          <p:cNvSpPr/>
          <p:nvPr/>
        </p:nvSpPr>
        <p:spPr>
          <a:xfrm>
            <a:off x="2948142" y="2822395"/>
            <a:ext cx="1142425" cy="18740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0622C-CE8C-E98E-6FA8-76B887139581}"/>
              </a:ext>
            </a:extLst>
          </p:cNvPr>
          <p:cNvSpPr txBox="1"/>
          <p:nvPr/>
        </p:nvSpPr>
        <p:spPr>
          <a:xfrm>
            <a:off x="792092" y="5084626"/>
            <a:ext cx="3788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>
                <a:solidFill>
                  <a:srgbClr val="FF0000"/>
                </a:solidFill>
              </a:rPr>
              <a:t>라플라시안의</a:t>
            </a:r>
            <a:r>
              <a:rPr lang="ko-KR" altLang="en-US" sz="1050" b="1" dirty="0">
                <a:solidFill>
                  <a:srgbClr val="FF0000"/>
                </a:solidFill>
              </a:rPr>
              <a:t> 경우</a:t>
            </a:r>
            <a:r>
              <a:rPr lang="en-US" altLang="ko-KR" sz="1050" b="1" dirty="0">
                <a:solidFill>
                  <a:srgbClr val="FF0000"/>
                </a:solidFill>
              </a:rPr>
              <a:t>, </a:t>
            </a:r>
            <a:r>
              <a:rPr lang="ko-KR" altLang="en-US" sz="1050" b="1" dirty="0">
                <a:solidFill>
                  <a:srgbClr val="FF0000"/>
                </a:solidFill>
              </a:rPr>
              <a:t>대비를 키우기 위해 </a:t>
            </a:r>
            <a:r>
              <a:rPr lang="en-US" altLang="ko-KR" sz="1050" b="1" dirty="0">
                <a:solidFill>
                  <a:srgbClr val="FF0000"/>
                </a:solidFill>
              </a:rPr>
              <a:t>normalize</a:t>
            </a:r>
            <a:r>
              <a:rPr lang="ko-KR" altLang="en-US" sz="1050" b="1" dirty="0">
                <a:solidFill>
                  <a:srgbClr val="FF0000"/>
                </a:solidFill>
              </a:rPr>
              <a:t>를 하기도 함</a:t>
            </a:r>
            <a:r>
              <a:rPr lang="en-US" altLang="ko-KR" sz="105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759276-B1F3-A6B5-7C38-0F19E84A0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368" y="5329366"/>
            <a:ext cx="3600400" cy="28803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DCEED52-F024-6143-C770-1904200FF100}"/>
              </a:ext>
            </a:extLst>
          </p:cNvPr>
          <p:cNvSpPr/>
          <p:nvPr/>
        </p:nvSpPr>
        <p:spPr>
          <a:xfrm>
            <a:off x="876326" y="5492555"/>
            <a:ext cx="3585133" cy="13343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BC99075-994C-0C61-49A5-75707404BB36}"/>
              </a:ext>
            </a:extLst>
          </p:cNvPr>
          <p:cNvCxnSpPr>
            <a:cxnSpLocks/>
            <a:stCxn id="5" idx="1"/>
            <a:endCxn id="13" idx="1"/>
          </p:cNvCxnSpPr>
          <p:nvPr/>
        </p:nvCxnSpPr>
        <p:spPr>
          <a:xfrm rot="10800000" flipH="1" flipV="1">
            <a:off x="792092" y="5211583"/>
            <a:ext cx="84234" cy="347687"/>
          </a:xfrm>
          <a:prstGeom prst="bentConnector3">
            <a:avLst>
              <a:gd name="adj1" fmla="val -14864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500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7.2.7 </a:t>
            </a:r>
            <a:r>
              <a:rPr lang="en-US" altLang="ko-KR" dirty="0" err="1"/>
              <a:t>LoG</a:t>
            </a:r>
            <a:r>
              <a:rPr lang="en-US" altLang="ko-KR" dirty="0"/>
              <a:t> </a:t>
            </a:r>
            <a:r>
              <a:rPr lang="ko-KR" altLang="en-US" dirty="0"/>
              <a:t>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log edge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gaus_mask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GaussianBlur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(3, 3), 0, 0)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Laplacian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gaus_mask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3).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(np.uint8)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[... , 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l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aplacian_img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6D6CD5-9CCF-B657-107C-9E5FD1CF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233091"/>
            <a:ext cx="1541421" cy="122413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046C068-E54B-452D-9983-7B975369E9AC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6833501" y="1845159"/>
            <a:ext cx="540829" cy="26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378125" y="24433"/>
            <a:ext cx="331533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/>
              <a:t>LoG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마스크 특징</a:t>
            </a:r>
            <a:r>
              <a:rPr lang="en-US" altLang="ko-KR" sz="1050" b="1" dirty="0"/>
              <a:t>:</a:t>
            </a:r>
          </a:p>
          <a:p>
            <a:r>
              <a:rPr lang="en-US" altLang="ko-KR" sz="1050" b="1" dirty="0" err="1"/>
              <a:t>LoG</a:t>
            </a:r>
            <a:r>
              <a:rPr lang="en-US" altLang="ko-KR" sz="1050" b="1" dirty="0"/>
              <a:t>: Laplacian of Gaussian</a:t>
            </a:r>
          </a:p>
          <a:p>
            <a:endParaRPr lang="en-US" altLang="ko-KR" sz="1050" dirty="0"/>
          </a:p>
          <a:p>
            <a:r>
              <a:rPr lang="ko-KR" altLang="en-US" sz="1050" dirty="0" err="1"/>
              <a:t>라플라시안은</a:t>
            </a:r>
            <a:r>
              <a:rPr lang="ko-KR" altLang="en-US" sz="1050" dirty="0"/>
              <a:t> 잡음에 민감한 단점이 있다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그래서 잡음을 먼저 제거하고 </a:t>
            </a:r>
            <a:r>
              <a:rPr lang="ko-KR" altLang="en-US" sz="1050" dirty="0" err="1"/>
              <a:t>라플라시안을</a:t>
            </a:r>
            <a:r>
              <a:rPr lang="ko-KR" altLang="en-US" sz="1050" dirty="0"/>
              <a:t> 수행하면</a:t>
            </a:r>
            <a:endParaRPr lang="en-US" altLang="ko-KR" sz="1050" dirty="0"/>
          </a:p>
          <a:p>
            <a:r>
              <a:rPr lang="ko-KR" altLang="en-US" sz="1050" dirty="0"/>
              <a:t>잡음에 강한 에지 검출이 가능하다</a:t>
            </a:r>
            <a:r>
              <a:rPr lang="en-US" altLang="ko-KR" sz="1050" dirty="0"/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2F2CFA0-7FF8-E850-AD48-69F7EBEE3338}"/>
              </a:ext>
            </a:extLst>
          </p:cNvPr>
          <p:cNvSpPr/>
          <p:nvPr/>
        </p:nvSpPr>
        <p:spPr>
          <a:xfrm>
            <a:off x="3229248" y="3003337"/>
            <a:ext cx="754694" cy="18740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F09657-FCCC-2AF6-E1BE-555311CCC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874" y="2523450"/>
            <a:ext cx="2968412" cy="3131403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F6F521-2ECD-EFD1-12C6-A8012B4F714B}"/>
              </a:ext>
            </a:extLst>
          </p:cNvPr>
          <p:cNvSpPr/>
          <p:nvPr/>
        </p:nvSpPr>
        <p:spPr>
          <a:xfrm>
            <a:off x="6167478" y="4668318"/>
            <a:ext cx="738407" cy="60438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B90770-0709-B3B8-B409-24EE9EADD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330" y="1235845"/>
            <a:ext cx="1541070" cy="1223857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C7ED3CD-D8F6-EF1B-BFAC-881DB1F27484}"/>
              </a:ext>
            </a:extLst>
          </p:cNvPr>
          <p:cNvSpPr/>
          <p:nvPr/>
        </p:nvSpPr>
        <p:spPr>
          <a:xfrm>
            <a:off x="2050436" y="2344732"/>
            <a:ext cx="870474" cy="159367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4F98F-BF20-CF08-F9A8-B8C2D102A3F4}"/>
              </a:ext>
            </a:extLst>
          </p:cNvPr>
          <p:cNvSpPr txBox="1"/>
          <p:nvPr/>
        </p:nvSpPr>
        <p:spPr>
          <a:xfrm>
            <a:off x="2086539" y="2101510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잡음을 제거하기 위한 </a:t>
            </a:r>
            <a:r>
              <a:rPr lang="ko-KR" altLang="en-US" sz="1050" b="1" dirty="0" err="1">
                <a:solidFill>
                  <a:srgbClr val="FF0000"/>
                </a:solidFill>
              </a:rPr>
              <a:t>가우시안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ko-KR" altLang="en-US" sz="1050" b="1" dirty="0" err="1">
                <a:solidFill>
                  <a:srgbClr val="FF0000"/>
                </a:solidFill>
              </a:rPr>
              <a:t>블러처리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60FBAF-891C-8B1B-390E-6BEA27E5B868}"/>
              </a:ext>
            </a:extLst>
          </p:cNvPr>
          <p:cNvSpPr txBox="1"/>
          <p:nvPr/>
        </p:nvSpPr>
        <p:spPr>
          <a:xfrm>
            <a:off x="1839651" y="2647959"/>
            <a:ext cx="22573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0000FF"/>
                </a:solidFill>
              </a:rPr>
              <a:t>잡음을 제거하고 </a:t>
            </a:r>
            <a:r>
              <a:rPr lang="ko-KR" altLang="en-US" sz="1050" b="1" dirty="0" err="1">
                <a:solidFill>
                  <a:srgbClr val="0000FF"/>
                </a:solidFill>
              </a:rPr>
              <a:t>라플라시안을</a:t>
            </a:r>
            <a:r>
              <a:rPr lang="ko-KR" altLang="en-US" sz="1050" b="1" dirty="0">
                <a:solidFill>
                  <a:srgbClr val="0000FF"/>
                </a:solidFill>
              </a:rPr>
              <a:t> 수행</a:t>
            </a:r>
            <a:endParaRPr lang="en-US" altLang="ko-KR" sz="1050" b="1" dirty="0">
              <a:solidFill>
                <a:srgbClr val="0000FF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6B27BE0-485A-999D-F911-00B1C6B0BA4F}"/>
              </a:ext>
            </a:extLst>
          </p:cNvPr>
          <p:cNvSpPr/>
          <p:nvPr/>
        </p:nvSpPr>
        <p:spPr>
          <a:xfrm>
            <a:off x="4425290" y="2509518"/>
            <a:ext cx="1138655" cy="17229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B89867-AD4C-E59D-A767-A4A9BC39286E}"/>
              </a:ext>
            </a:extLst>
          </p:cNvPr>
          <p:cNvSpPr txBox="1"/>
          <p:nvPr/>
        </p:nvSpPr>
        <p:spPr>
          <a:xfrm>
            <a:off x="4408559" y="2662183"/>
            <a:ext cx="1172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rgbClr val="FF0000"/>
                </a:solidFill>
              </a:rPr>
              <a:t>음수 제거를 위함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94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7.2.7 </a:t>
            </a:r>
            <a:r>
              <a:rPr lang="en-US" altLang="ko-KR" dirty="0" err="1"/>
              <a:t>DoG</a:t>
            </a:r>
            <a:r>
              <a:rPr lang="ko-KR" altLang="en-US" dirty="0"/>
              <a:t> 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  <a:br>
              <a:rPr lang="en-US" altLang="ko-KR" sz="11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log edge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gaus_mask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GaussianBlur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(3, 3), 0, 0)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Laplacian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gaus_mask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3).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(np.uint8)</a:t>
            </a:r>
            <a:endParaRPr lang="en-US" altLang="ko-KR" sz="1100" b="0" dirty="0">
              <a:solidFill>
                <a:srgbClr val="D4D4D4"/>
              </a:solidFill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solidFill>
                <a:srgbClr val="D4D4D4"/>
              </a:solidFill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dog edge image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gaus2_mask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GaussianBlur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(9, 9), 0, 0)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gaus_mask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- gaus2_mask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[... , 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log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6D6CD5-9CCF-B657-107C-9E5FD1CF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233091"/>
            <a:ext cx="1541421" cy="122413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046C068-E54B-452D-9983-7B975369E9A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849141" y="1842939"/>
            <a:ext cx="579518" cy="64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378125" y="24433"/>
            <a:ext cx="3921266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/>
              <a:t>DoG</a:t>
            </a:r>
            <a:r>
              <a:rPr lang="ko-KR" altLang="en-US" sz="1050" b="1" dirty="0"/>
              <a:t> 마스크 특징</a:t>
            </a:r>
            <a:r>
              <a:rPr lang="en-US" altLang="ko-KR" sz="1050" b="1" dirty="0"/>
              <a:t>:</a:t>
            </a:r>
          </a:p>
          <a:p>
            <a:r>
              <a:rPr lang="en-US" altLang="ko-KR" sz="1050" b="1" dirty="0" err="1"/>
              <a:t>DoG</a:t>
            </a:r>
            <a:r>
              <a:rPr lang="en-US" altLang="ko-KR" sz="1050" b="1" dirty="0"/>
              <a:t>: Difference of Gaussian</a:t>
            </a:r>
          </a:p>
          <a:p>
            <a:endParaRPr lang="en-US" altLang="ko-KR" sz="1050" dirty="0"/>
          </a:p>
          <a:p>
            <a:r>
              <a:rPr lang="ko-KR" altLang="en-US" sz="1050" dirty="0" err="1"/>
              <a:t>가우시안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스무딩</a:t>
            </a:r>
            <a:r>
              <a:rPr lang="ko-KR" altLang="en-US" sz="1050" dirty="0"/>
              <a:t> 필터링의 차를 이용해서 </a:t>
            </a:r>
            <a:r>
              <a:rPr lang="ko-KR" altLang="en-US" sz="1050" dirty="0" err="1"/>
              <a:t>에지를</a:t>
            </a:r>
            <a:r>
              <a:rPr lang="ko-KR" altLang="en-US" sz="1050" dirty="0"/>
              <a:t> 검출하는 방법</a:t>
            </a:r>
            <a:endParaRPr lang="en-US" altLang="ko-KR" sz="1050" dirty="0"/>
          </a:p>
          <a:p>
            <a:r>
              <a:rPr lang="ko-KR" altLang="en-US" sz="1050" dirty="0"/>
              <a:t>두 개의 표준편차를 이용해서 </a:t>
            </a:r>
            <a:r>
              <a:rPr lang="ko-KR" altLang="en-US" sz="1050" dirty="0" err="1"/>
              <a:t>가우시안</a:t>
            </a:r>
            <a:r>
              <a:rPr lang="ko-KR" altLang="en-US" sz="1050" dirty="0"/>
              <a:t> 마스크를 </a:t>
            </a:r>
            <a:r>
              <a:rPr lang="ko-KR" altLang="en-US" sz="1050" dirty="0" err="1"/>
              <a:t>만듬</a:t>
            </a:r>
            <a:endParaRPr lang="en-US" altLang="ko-KR" sz="105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F6F521-2ECD-EFD1-12C6-A8012B4F714B}"/>
              </a:ext>
            </a:extLst>
          </p:cNvPr>
          <p:cNvSpPr/>
          <p:nvPr/>
        </p:nvSpPr>
        <p:spPr>
          <a:xfrm>
            <a:off x="2794214" y="3673140"/>
            <a:ext cx="737374" cy="197712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6C560D-C154-F886-A8D3-6EF95C631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916" y="2487767"/>
            <a:ext cx="3050065" cy="321754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E586EF9-A478-8652-D9FD-AAC367D1CC24}"/>
              </a:ext>
            </a:extLst>
          </p:cNvPr>
          <p:cNvSpPr/>
          <p:nvPr/>
        </p:nvSpPr>
        <p:spPr>
          <a:xfrm>
            <a:off x="7444299" y="4697937"/>
            <a:ext cx="737374" cy="620446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C60447-2869-B985-B517-95348EA22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659" y="1233091"/>
            <a:ext cx="1535829" cy="121969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A03E0B8-B1A9-E958-60B8-8A315ED3438E}"/>
              </a:ext>
            </a:extLst>
          </p:cNvPr>
          <p:cNvSpPr/>
          <p:nvPr/>
        </p:nvSpPr>
        <p:spPr>
          <a:xfrm>
            <a:off x="1598082" y="3188049"/>
            <a:ext cx="1633013" cy="159367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053EB-1DD1-A79A-774B-6698107D040B}"/>
              </a:ext>
            </a:extLst>
          </p:cNvPr>
          <p:cNvSpPr txBox="1"/>
          <p:nvPr/>
        </p:nvSpPr>
        <p:spPr>
          <a:xfrm>
            <a:off x="1593457" y="3341711"/>
            <a:ext cx="2441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두 </a:t>
            </a:r>
            <a:r>
              <a:rPr lang="ko-KR" altLang="en-US" sz="1050" b="1" dirty="0" err="1">
                <a:solidFill>
                  <a:srgbClr val="FF0000"/>
                </a:solidFill>
              </a:rPr>
              <a:t>가우시안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ko-KR" altLang="en-US" sz="1050" b="1" dirty="0" err="1">
                <a:solidFill>
                  <a:srgbClr val="FF0000"/>
                </a:solidFill>
              </a:rPr>
              <a:t>스무딩</a:t>
            </a:r>
            <a:r>
              <a:rPr lang="ko-KR" altLang="en-US" sz="1050" b="1" dirty="0">
                <a:solidFill>
                  <a:srgbClr val="FF0000"/>
                </a:solidFill>
              </a:rPr>
              <a:t> 필터링의 차 </a:t>
            </a:r>
            <a:r>
              <a:rPr lang="en-US" altLang="ko-KR" sz="1050" b="1" dirty="0">
                <a:solidFill>
                  <a:srgbClr val="FF0000"/>
                </a:solidFill>
              </a:rPr>
              <a:t>= </a:t>
            </a:r>
            <a:r>
              <a:rPr lang="en-US" altLang="ko-KR" sz="1050" b="1" dirty="0" err="1">
                <a:solidFill>
                  <a:srgbClr val="FF0000"/>
                </a:solidFill>
              </a:rPr>
              <a:t>DoG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654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7.2.8 </a:t>
            </a:r>
            <a:r>
              <a:rPr lang="ko-KR" altLang="en-US" dirty="0"/>
              <a:t>캐니 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rcParams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['toolbar'] = 'None'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=(30, 8))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pltx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7, 2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sharp_img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laplacian_img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']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idx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title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enumerate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(titles):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pltx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idx+1)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(title), aspect='auto',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cv2.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378125" y="24433"/>
            <a:ext cx="36856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Canny</a:t>
            </a:r>
            <a:r>
              <a:rPr lang="ko-KR" altLang="en-US" sz="1050" b="1" dirty="0"/>
              <a:t> 마스크 특징</a:t>
            </a:r>
            <a:r>
              <a:rPr lang="en-US" altLang="ko-KR" sz="1050" b="1" dirty="0"/>
              <a:t>:</a:t>
            </a:r>
          </a:p>
          <a:p>
            <a:endParaRPr lang="en-US" altLang="ko-KR" sz="1050" dirty="0"/>
          </a:p>
          <a:p>
            <a:r>
              <a:rPr lang="ko-KR" altLang="en-US" sz="1050" dirty="0"/>
              <a:t>영상 내에서 잡음</a:t>
            </a:r>
            <a:r>
              <a:rPr lang="en-US" altLang="ko-KR" sz="1050" dirty="0"/>
              <a:t>(</a:t>
            </a:r>
            <a:r>
              <a:rPr lang="ko-KR" altLang="en-US" sz="1050" dirty="0"/>
              <a:t>노이즈</a:t>
            </a:r>
            <a:r>
              <a:rPr lang="en-US" altLang="ko-KR" sz="1050" dirty="0"/>
              <a:t>)</a:t>
            </a:r>
            <a:r>
              <a:rPr lang="ko-KR" altLang="en-US" sz="1050" dirty="0"/>
              <a:t>가 </a:t>
            </a:r>
            <a:r>
              <a:rPr lang="ko-KR" altLang="en-US" sz="1050" dirty="0" err="1"/>
              <a:t>에지로</a:t>
            </a:r>
            <a:r>
              <a:rPr lang="ko-KR" altLang="en-US" sz="1050" dirty="0"/>
              <a:t> 검출되는 경우가 많다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이 문제를 해결하기 위해 캐니 에지 검출 방법이 개발되었다</a:t>
            </a:r>
            <a:r>
              <a:rPr lang="en-US" altLang="ko-KR" sz="1050" dirty="0"/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5B81AF-C11E-680C-C3D2-9B3161F15635}"/>
              </a:ext>
            </a:extLst>
          </p:cNvPr>
          <p:cNvSpPr/>
          <p:nvPr/>
        </p:nvSpPr>
        <p:spPr>
          <a:xfrm>
            <a:off x="894869" y="2336006"/>
            <a:ext cx="2035736" cy="500896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A3F02B9-15C6-4D95-88D2-80639AC1FB8D}"/>
              </a:ext>
            </a:extLst>
          </p:cNvPr>
          <p:cNvSpPr/>
          <p:nvPr/>
        </p:nvSpPr>
        <p:spPr>
          <a:xfrm>
            <a:off x="1615942" y="2843826"/>
            <a:ext cx="384106" cy="16432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344A9D-A222-F566-C4E3-555B5E8E7E98}"/>
              </a:ext>
            </a:extLst>
          </p:cNvPr>
          <p:cNvSpPr txBox="1"/>
          <p:nvPr/>
        </p:nvSpPr>
        <p:spPr>
          <a:xfrm>
            <a:off x="1220334" y="2472238"/>
            <a:ext cx="11753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7</a:t>
            </a:r>
            <a:r>
              <a:rPr lang="ko-KR" altLang="en-US" sz="1050" b="1" dirty="0">
                <a:solidFill>
                  <a:srgbClr val="FF0000"/>
                </a:solidFill>
              </a:rPr>
              <a:t>장씩 </a:t>
            </a:r>
            <a:r>
              <a:rPr lang="en-US" altLang="ko-KR" sz="1050" b="1" dirty="0">
                <a:solidFill>
                  <a:srgbClr val="FF0000"/>
                </a:solidFill>
              </a:rPr>
              <a:t>2</a:t>
            </a:r>
            <a:r>
              <a:rPr lang="ko-KR" altLang="en-US" sz="1050" b="1" dirty="0">
                <a:solidFill>
                  <a:srgbClr val="FF0000"/>
                </a:solidFill>
              </a:rPr>
              <a:t>줄로 표현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6E5D5A6-2388-CFF6-A757-8FDA3B1A5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451" y="1223078"/>
            <a:ext cx="4283968" cy="1422841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CB24EB4-E319-01A3-F493-A985C6029130}"/>
              </a:ext>
            </a:extLst>
          </p:cNvPr>
          <p:cNvSpPr/>
          <p:nvPr/>
        </p:nvSpPr>
        <p:spPr>
          <a:xfrm>
            <a:off x="6058698" y="1977893"/>
            <a:ext cx="481039" cy="532668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AE447C5-FD5A-3AA7-E290-3DF522E24851}"/>
              </a:ext>
            </a:extLst>
          </p:cNvPr>
          <p:cNvSpPr/>
          <p:nvPr/>
        </p:nvSpPr>
        <p:spPr>
          <a:xfrm>
            <a:off x="6544946" y="1977893"/>
            <a:ext cx="481039" cy="532668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2B352AE-412F-7161-2419-450729F4497E}"/>
              </a:ext>
            </a:extLst>
          </p:cNvPr>
          <p:cNvSpPr/>
          <p:nvPr/>
        </p:nvSpPr>
        <p:spPr>
          <a:xfrm>
            <a:off x="7024436" y="1979559"/>
            <a:ext cx="481039" cy="532668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FDFF488-0E43-3F9F-0F73-5CF2C2A016DC}"/>
              </a:ext>
            </a:extLst>
          </p:cNvPr>
          <p:cNvSpPr/>
          <p:nvPr/>
        </p:nvSpPr>
        <p:spPr>
          <a:xfrm>
            <a:off x="7510684" y="1979559"/>
            <a:ext cx="481039" cy="532668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1702AD0-7CA7-A174-2CE0-39239223F69F}"/>
              </a:ext>
            </a:extLst>
          </p:cNvPr>
          <p:cNvSpPr/>
          <p:nvPr/>
        </p:nvSpPr>
        <p:spPr>
          <a:xfrm>
            <a:off x="7991723" y="1979559"/>
            <a:ext cx="481039" cy="532668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058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7.2.8 </a:t>
            </a:r>
            <a:r>
              <a:rPr lang="ko-KR" altLang="en-US" dirty="0"/>
              <a:t>캐니 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  <a:br>
              <a:rPr lang="en-US" altLang="ko-KR" sz="11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canny edge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canny_img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Canny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400, 200)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[... 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canny_img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378125" y="24433"/>
            <a:ext cx="36856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Canny</a:t>
            </a:r>
            <a:r>
              <a:rPr lang="ko-KR" altLang="en-US" sz="1050" b="1" dirty="0"/>
              <a:t> 마스크 특징</a:t>
            </a:r>
            <a:r>
              <a:rPr lang="en-US" altLang="ko-KR" sz="1050" b="1" dirty="0"/>
              <a:t>:</a:t>
            </a:r>
          </a:p>
          <a:p>
            <a:endParaRPr lang="en-US" altLang="ko-KR" sz="1050" dirty="0"/>
          </a:p>
          <a:p>
            <a:r>
              <a:rPr lang="ko-KR" altLang="en-US" sz="1050" dirty="0"/>
              <a:t>영상 내에서 잡음</a:t>
            </a:r>
            <a:r>
              <a:rPr lang="en-US" altLang="ko-KR" sz="1050" dirty="0"/>
              <a:t>(</a:t>
            </a:r>
            <a:r>
              <a:rPr lang="ko-KR" altLang="en-US" sz="1050" dirty="0"/>
              <a:t>노이즈</a:t>
            </a:r>
            <a:r>
              <a:rPr lang="en-US" altLang="ko-KR" sz="1050" dirty="0"/>
              <a:t>)</a:t>
            </a:r>
            <a:r>
              <a:rPr lang="ko-KR" altLang="en-US" sz="1050" dirty="0"/>
              <a:t>가 </a:t>
            </a:r>
            <a:r>
              <a:rPr lang="ko-KR" altLang="en-US" sz="1050" dirty="0" err="1"/>
              <a:t>에지로</a:t>
            </a:r>
            <a:r>
              <a:rPr lang="ko-KR" altLang="en-US" sz="1050" dirty="0"/>
              <a:t> 검출되는 경우가 많다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이 문제를 해결하기 위해 캐니 에지 검출 방법이 개발되었다</a:t>
            </a:r>
            <a:r>
              <a:rPr lang="en-US" altLang="ko-KR" sz="105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535518-3923-F758-4FFA-DCA097A9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34" y="1206500"/>
            <a:ext cx="4572000" cy="12671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1F2A62-672B-6040-5E76-5577E7DE7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94" y="2664123"/>
            <a:ext cx="1497019" cy="1612949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01523B5-8212-AFD0-4611-767BB44AFA84}"/>
              </a:ext>
            </a:extLst>
          </p:cNvPr>
          <p:cNvSpPr/>
          <p:nvPr/>
        </p:nvSpPr>
        <p:spPr>
          <a:xfrm>
            <a:off x="5981152" y="1864805"/>
            <a:ext cx="481039" cy="506819"/>
          </a:xfrm>
          <a:prstGeom prst="roundRect">
            <a:avLst>
              <a:gd name="adj" fmla="val 7230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A85F99E-9A0E-1405-BAD1-AF1C6032E507}"/>
              </a:ext>
            </a:extLst>
          </p:cNvPr>
          <p:cNvCxnSpPr>
            <a:cxnSpLocks/>
          </p:cNvCxnSpPr>
          <p:nvPr/>
        </p:nvCxnSpPr>
        <p:spPr>
          <a:xfrm>
            <a:off x="6462191" y="2371624"/>
            <a:ext cx="1002003" cy="269852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4DF30524-7628-1246-DAE7-91C9312F8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009" y="2663796"/>
            <a:ext cx="2893265" cy="76976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1513B58-CC17-A090-A016-13456A61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1" y="3779260"/>
            <a:ext cx="2937520" cy="131048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DA7A769-0F2B-DAFB-5876-99DD416C395F}"/>
              </a:ext>
            </a:extLst>
          </p:cNvPr>
          <p:cNvSpPr/>
          <p:nvPr/>
        </p:nvSpPr>
        <p:spPr>
          <a:xfrm>
            <a:off x="908871" y="2175528"/>
            <a:ext cx="2593636" cy="351189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03BCA6A-1C1A-C03F-21DC-C482CD7BFA6E}"/>
              </a:ext>
            </a:extLst>
          </p:cNvPr>
          <p:cNvCxnSpPr>
            <a:cxnSpLocks/>
            <a:stCxn id="23" idx="1"/>
            <a:endCxn id="30" idx="3"/>
          </p:cNvCxnSpPr>
          <p:nvPr/>
        </p:nvCxnSpPr>
        <p:spPr>
          <a:xfrm flipH="1" flipV="1">
            <a:off x="3502507" y="2351123"/>
            <a:ext cx="952502" cy="6975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90A4F2C-8E38-7D1F-BFAB-FD522C0326C8}"/>
              </a:ext>
            </a:extLst>
          </p:cNvPr>
          <p:cNvCxnSpPr>
            <a:cxnSpLocks/>
            <a:stCxn id="23" idx="1"/>
            <a:endCxn id="29" idx="3"/>
          </p:cNvCxnSpPr>
          <p:nvPr/>
        </p:nvCxnSpPr>
        <p:spPr>
          <a:xfrm flipH="1">
            <a:off x="3851921" y="3048680"/>
            <a:ext cx="603088" cy="138582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1F230B-EFA6-CCE1-EEE0-41BD6EC2EC32}"/>
              </a:ext>
            </a:extLst>
          </p:cNvPr>
          <p:cNvSpPr txBox="1"/>
          <p:nvPr/>
        </p:nvSpPr>
        <p:spPr>
          <a:xfrm>
            <a:off x="1992895" y="2493846"/>
            <a:ext cx="18549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image, threshold1, threshold2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929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79DF1C24-BB3B-EEEC-326C-C81CD823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15" y="1187625"/>
            <a:ext cx="4680116" cy="12970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 </a:t>
            </a:r>
            <a:r>
              <a:rPr lang="ko-KR" altLang="en-US" dirty="0"/>
              <a:t>필터링</a:t>
            </a:r>
            <a:endParaRPr lang="en-US" altLang="ko-KR" dirty="0"/>
          </a:p>
          <a:p>
            <a:pPr lvl="1"/>
            <a:r>
              <a:rPr lang="en-US" altLang="ko-KR" dirty="0"/>
              <a:t>7.3.1 </a:t>
            </a:r>
            <a:r>
              <a:rPr lang="ko-KR" altLang="en-US" dirty="0"/>
              <a:t>최소값 필터링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  <a:br>
              <a:rPr lang="en-US" altLang="ko-KR" sz="11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minmax filter function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chemeClr val="accent2"/>
                </a:solidFill>
                <a:effectLst/>
                <a:latin typeface="ubuntu mono derivative powerline" panose="020B0509030602030204" pitchFamily="49" charset="0"/>
              </a:rPr>
              <a:t>minmax_filter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ksize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mode):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rows, cols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[:2]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np.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zeros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((rows, cols), np.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center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ksize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// 2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range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(center, rows - center):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j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range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(center, cols - center):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y1, y2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- center,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+ center + 1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x1, x2 = j - center, j + center + 1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mask = image[y1:y2, x1:x2]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j] = cv2.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(mask)[mode]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return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dst</a:t>
            </a:r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100" b="0" dirty="0" err="1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minfilter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minfilter_img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chemeClr val="accent2"/>
                </a:solidFill>
                <a:effectLst/>
                <a:latin typeface="ubuntu mono derivative powerline" panose="020B0509030602030204" pitchFamily="49" charset="0"/>
              </a:rPr>
              <a:t>minmax_filter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3, 0) 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최솟값 필터링</a:t>
            </a:r>
            <a:endParaRPr lang="en-US" altLang="ko-KR" sz="1100" dirty="0">
              <a:solidFill>
                <a:srgbClr val="00B050"/>
              </a:solidFill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min filter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min_img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cv2.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erode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np.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ones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((3, 3), np.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), iterations=1)</a:t>
            </a:r>
            <a:br>
              <a:rPr lang="en-US" altLang="ko-KR" sz="11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[... 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canny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min_img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378125" y="24433"/>
            <a:ext cx="4089581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최소값 필터링 특징</a:t>
            </a:r>
            <a:r>
              <a:rPr lang="en-US" altLang="ko-KR" sz="1050" b="1" dirty="0"/>
              <a:t>:</a:t>
            </a:r>
          </a:p>
          <a:p>
            <a:endParaRPr lang="en-US" altLang="ko-KR" sz="1050" dirty="0"/>
          </a:p>
          <a:p>
            <a:r>
              <a:rPr lang="ko-KR" altLang="en-US" sz="1050" dirty="0"/>
              <a:t>입력 영상의 중심 화소에서 마스크로 씌워진 영역의 입력 화소들을</a:t>
            </a:r>
            <a:endParaRPr lang="en-US" altLang="ko-KR" sz="1050" dirty="0"/>
          </a:p>
          <a:p>
            <a:r>
              <a:rPr lang="ko-KR" altLang="en-US" sz="1050" dirty="0"/>
              <a:t>가져와서 계수를 구성하고 최솟값을 출력 화소로 결정하는 방법</a:t>
            </a:r>
            <a:endParaRPr lang="en-US" altLang="ko-KR" sz="1050" dirty="0"/>
          </a:p>
          <a:p>
            <a:r>
              <a:rPr lang="ko-KR" altLang="en-US" sz="1050" dirty="0"/>
              <a:t>최솟값은 </a:t>
            </a:r>
            <a:r>
              <a:rPr lang="en-US" altLang="ko-KR" sz="1050" dirty="0"/>
              <a:t>0</a:t>
            </a:r>
            <a:r>
              <a:rPr lang="ko-KR" altLang="en-US" sz="1050" dirty="0"/>
              <a:t>에 가깝기 때문에 </a:t>
            </a:r>
            <a:r>
              <a:rPr lang="ko-KR" altLang="en-US" sz="1050" b="1" dirty="0">
                <a:solidFill>
                  <a:srgbClr val="0000FF"/>
                </a:solidFill>
              </a:rPr>
              <a:t>전체적으로 어두운 영상</a:t>
            </a:r>
            <a:r>
              <a:rPr lang="ko-KR" altLang="en-US" sz="1050" dirty="0"/>
              <a:t>이 된다</a:t>
            </a:r>
            <a:r>
              <a:rPr lang="en-US" altLang="ko-KR" sz="1050" dirty="0"/>
              <a:t>.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DA7A769-0F2B-DAFB-5876-99DD416C395F}"/>
              </a:ext>
            </a:extLst>
          </p:cNvPr>
          <p:cNvSpPr/>
          <p:nvPr/>
        </p:nvSpPr>
        <p:spPr>
          <a:xfrm>
            <a:off x="918070" y="2169509"/>
            <a:ext cx="4019044" cy="2732063"/>
          </a:xfrm>
          <a:prstGeom prst="roundRect">
            <a:avLst>
              <a:gd name="adj" fmla="val 309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45971CA-61BC-95F2-3A34-C8001860EF91}"/>
              </a:ext>
            </a:extLst>
          </p:cNvPr>
          <p:cNvSpPr/>
          <p:nvPr/>
        </p:nvSpPr>
        <p:spPr>
          <a:xfrm>
            <a:off x="918069" y="5024353"/>
            <a:ext cx="4584485" cy="349186"/>
          </a:xfrm>
          <a:prstGeom prst="roundRect">
            <a:avLst>
              <a:gd name="adj" fmla="val 309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CD270E-ECFD-0EC3-9A62-3A91800F61D2}"/>
              </a:ext>
            </a:extLst>
          </p:cNvPr>
          <p:cNvSpPr txBox="1"/>
          <p:nvPr/>
        </p:nvSpPr>
        <p:spPr>
          <a:xfrm>
            <a:off x="371290" y="458569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=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EE041D94-C773-D4EF-19A1-73C3ABAF44EE}"/>
              </a:ext>
            </a:extLst>
          </p:cNvPr>
          <p:cNvCxnSpPr>
            <a:cxnSpLocks/>
            <a:endCxn id="41" idx="0"/>
          </p:cNvCxnSpPr>
          <p:nvPr/>
        </p:nvCxnSpPr>
        <p:spPr>
          <a:xfrm rot="10800000" flipV="1">
            <a:off x="528545" y="4369668"/>
            <a:ext cx="379642" cy="21602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2CA951D-A553-E8F8-6E9A-F6787B859756}"/>
              </a:ext>
            </a:extLst>
          </p:cNvPr>
          <p:cNvCxnSpPr>
            <a:cxnSpLocks/>
            <a:stCxn id="40" idx="1"/>
            <a:endCxn id="41" idx="2"/>
          </p:cNvCxnSpPr>
          <p:nvPr/>
        </p:nvCxnSpPr>
        <p:spPr>
          <a:xfrm rot="10800000">
            <a:off x="528545" y="4955024"/>
            <a:ext cx="389524" cy="24392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7FC4EE2E-FA66-6F28-AD60-B4A37FB00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3217540"/>
            <a:ext cx="3272272" cy="1633567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36B2230-04A2-BE6F-A2B5-4DC5DACCCB83}"/>
              </a:ext>
            </a:extLst>
          </p:cNvPr>
          <p:cNvSpPr/>
          <p:nvPr/>
        </p:nvSpPr>
        <p:spPr>
          <a:xfrm>
            <a:off x="2946759" y="5518710"/>
            <a:ext cx="662375" cy="196719"/>
          </a:xfrm>
          <a:prstGeom prst="roundRect">
            <a:avLst>
              <a:gd name="adj" fmla="val 1296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26637"/>
      </p:ext>
    </p:extLst>
  </p:cSld>
  <p:clrMapOvr>
    <a:masterClrMapping/>
  </p:clrMapOvr>
</p:sld>
</file>

<file path=ppt/theme/theme1.xml><?xml version="1.0" encoding="utf-8"?>
<a:theme xmlns:a="http://schemas.openxmlformats.org/drawingml/2006/main" name="2022 강의-영상처리">
  <a:themeElements>
    <a:clrScheme name="황토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황토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황토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2 강의-영상처리" id="{DA96F01B-16FD-43E6-A0E4-9BCD541D58C4}" vid="{0DDB9571-2880-46FF-9D67-65A468349C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15957</TotalTime>
  <Words>1997</Words>
  <Application>Microsoft Office PowerPoint</Application>
  <PresentationFormat>화면 슬라이드 쇼(16:10)</PresentationFormat>
  <Paragraphs>273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HY중고딕</vt:lpstr>
      <vt:lpstr>맑은 고딕</vt:lpstr>
      <vt:lpstr>휴먼엑스포</vt:lpstr>
      <vt:lpstr>Bahnschrift SemiBold</vt:lpstr>
      <vt:lpstr>Broadway</vt:lpstr>
      <vt:lpstr>Times New Roman</vt:lpstr>
      <vt:lpstr>ubuntu mono derivative powerline</vt:lpstr>
      <vt:lpstr>Wingdings</vt:lpstr>
      <vt:lpstr>2022 강의-영상처리</vt:lpstr>
      <vt:lpstr>CHAPTER 7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Kim Chan</cp:lastModifiedBy>
  <cp:revision>518</cp:revision>
  <cp:lastPrinted>2022-09-13T07:27:14Z</cp:lastPrinted>
  <dcterms:created xsi:type="dcterms:W3CDTF">2017-02-21T08:17:22Z</dcterms:created>
  <dcterms:modified xsi:type="dcterms:W3CDTF">2022-11-18T14:34:11Z</dcterms:modified>
</cp:coreProperties>
</file>